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Syncopate"/>
      <p:regular r:id="rId11"/>
      <p:bold r:id="rId12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1" Type="http://schemas.openxmlformats.org/officeDocument/2006/relationships/font" Target="fonts/Syncopate-regular.fntdata"/><Relationship Id="rId10" Type="http://schemas.openxmlformats.org/officeDocument/2006/relationships/slide" Target="slides/slide5.xml"/><Relationship Id="rId12" Type="http://schemas.openxmlformats.org/officeDocument/2006/relationships/font" Target="fonts/Syncopate-bold.fntdata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5200"/>
            </a:lvl1pPr>
            <a:lvl2pPr algn="ctr">
              <a:spcBef>
                <a:spcPts val="0"/>
              </a:spcBef>
              <a:buSzPct val="100000"/>
              <a:defRPr sz="5200"/>
            </a:lvl2pPr>
            <a:lvl3pPr algn="ctr">
              <a:spcBef>
                <a:spcPts val="0"/>
              </a:spcBef>
              <a:buSzPct val="100000"/>
              <a:defRPr sz="5200"/>
            </a:lvl3pPr>
            <a:lvl4pPr algn="ctr">
              <a:spcBef>
                <a:spcPts val="0"/>
              </a:spcBef>
              <a:buSzPct val="100000"/>
              <a:defRPr sz="5200"/>
            </a:lvl4pPr>
            <a:lvl5pPr algn="ctr">
              <a:spcBef>
                <a:spcPts val="0"/>
              </a:spcBef>
              <a:buSzPct val="100000"/>
              <a:defRPr sz="5200"/>
            </a:lvl5pPr>
            <a:lvl6pPr algn="ctr">
              <a:spcBef>
                <a:spcPts val="0"/>
              </a:spcBef>
              <a:buSzPct val="100000"/>
              <a:defRPr sz="5200"/>
            </a:lvl6pPr>
            <a:lvl7pPr algn="ctr">
              <a:spcBef>
                <a:spcPts val="0"/>
              </a:spcBef>
              <a:buSzPct val="100000"/>
              <a:defRPr sz="5200"/>
            </a:lvl7pPr>
            <a:lvl8pPr algn="ctr">
              <a:spcBef>
                <a:spcPts val="0"/>
              </a:spcBef>
              <a:buSzPct val="100000"/>
              <a:defRPr sz="5200"/>
            </a:lvl8pPr>
            <a:lvl9pPr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12000"/>
            </a:lvl1pPr>
            <a:lvl2pPr algn="ctr">
              <a:spcBef>
                <a:spcPts val="0"/>
              </a:spcBef>
              <a:buSzPct val="100000"/>
              <a:defRPr sz="12000"/>
            </a:lvl2pPr>
            <a:lvl3pPr algn="ctr">
              <a:spcBef>
                <a:spcPts val="0"/>
              </a:spcBef>
              <a:buSzPct val="100000"/>
              <a:defRPr sz="12000"/>
            </a:lvl3pPr>
            <a:lvl4pPr algn="ctr">
              <a:spcBef>
                <a:spcPts val="0"/>
              </a:spcBef>
              <a:buSzPct val="100000"/>
              <a:defRPr sz="12000"/>
            </a:lvl4pPr>
            <a:lvl5pPr algn="ctr">
              <a:spcBef>
                <a:spcPts val="0"/>
              </a:spcBef>
              <a:buSzPct val="100000"/>
              <a:defRPr sz="12000"/>
            </a:lvl5pPr>
            <a:lvl6pPr algn="ctr">
              <a:spcBef>
                <a:spcPts val="0"/>
              </a:spcBef>
              <a:buSzPct val="100000"/>
              <a:defRPr sz="12000"/>
            </a:lvl6pPr>
            <a:lvl7pPr algn="ctr">
              <a:spcBef>
                <a:spcPts val="0"/>
              </a:spcBef>
              <a:buSzPct val="100000"/>
              <a:defRPr sz="12000"/>
            </a:lvl7pPr>
            <a:lvl8pPr algn="ctr">
              <a:spcBef>
                <a:spcPts val="0"/>
              </a:spcBef>
              <a:buSzPct val="100000"/>
              <a:defRPr sz="12000"/>
            </a:lvl8pPr>
            <a:lvl9pPr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buSzPct val="100000"/>
              <a:defRPr sz="3600"/>
            </a:lvl1pPr>
            <a:lvl2pPr algn="ctr">
              <a:spcBef>
                <a:spcPts val="0"/>
              </a:spcBef>
              <a:buSzPct val="100000"/>
              <a:defRPr sz="3600"/>
            </a:lvl2pPr>
            <a:lvl3pPr algn="ctr">
              <a:spcBef>
                <a:spcPts val="0"/>
              </a:spcBef>
              <a:buSzPct val="100000"/>
              <a:defRPr sz="3600"/>
            </a:lvl3pPr>
            <a:lvl4pPr algn="ctr">
              <a:spcBef>
                <a:spcPts val="0"/>
              </a:spcBef>
              <a:buSzPct val="100000"/>
              <a:defRPr sz="3600"/>
            </a:lvl4pPr>
            <a:lvl5pPr algn="ctr">
              <a:spcBef>
                <a:spcPts val="0"/>
              </a:spcBef>
              <a:buSzPct val="100000"/>
              <a:defRPr sz="3600"/>
            </a:lvl5pPr>
            <a:lvl6pPr algn="ctr">
              <a:spcBef>
                <a:spcPts val="0"/>
              </a:spcBef>
              <a:buSzPct val="100000"/>
              <a:defRPr sz="3600"/>
            </a:lvl6pPr>
            <a:lvl7pPr algn="ctr">
              <a:spcBef>
                <a:spcPts val="0"/>
              </a:spcBef>
              <a:buSzPct val="100000"/>
              <a:defRPr sz="3600"/>
            </a:lvl7pPr>
            <a:lvl8pPr algn="ctr">
              <a:spcBef>
                <a:spcPts val="0"/>
              </a:spcBef>
              <a:buSzPct val="100000"/>
              <a:defRPr sz="3600"/>
            </a:lvl8pPr>
            <a:lvl9pPr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SzPct val="100000"/>
              <a:defRPr sz="4800"/>
            </a:lvl1pPr>
            <a:lvl2pPr>
              <a:spcBef>
                <a:spcPts val="0"/>
              </a:spcBef>
              <a:buSzPct val="100000"/>
              <a:defRPr sz="4800"/>
            </a:lvl2pPr>
            <a:lvl3pPr>
              <a:spcBef>
                <a:spcPts val="0"/>
              </a:spcBef>
              <a:buSzPct val="100000"/>
              <a:defRPr sz="4800"/>
            </a:lvl3pPr>
            <a:lvl4pPr>
              <a:spcBef>
                <a:spcPts val="0"/>
              </a:spcBef>
              <a:buSzPct val="100000"/>
              <a:defRPr sz="4800"/>
            </a:lvl4pPr>
            <a:lvl5pPr>
              <a:spcBef>
                <a:spcPts val="0"/>
              </a:spcBef>
              <a:buSzPct val="100000"/>
              <a:defRPr sz="4800"/>
            </a:lvl5pPr>
            <a:lvl6pPr>
              <a:spcBef>
                <a:spcPts val="0"/>
              </a:spcBef>
              <a:buSzPct val="100000"/>
              <a:defRPr sz="4800"/>
            </a:lvl6pPr>
            <a:lvl7pPr>
              <a:spcBef>
                <a:spcPts val="0"/>
              </a:spcBef>
              <a:buSzPct val="100000"/>
              <a:defRPr sz="4800"/>
            </a:lvl7pPr>
            <a:lvl8pPr>
              <a:spcBef>
                <a:spcPts val="0"/>
              </a:spcBef>
              <a:buSzPct val="100000"/>
              <a:defRPr sz="4800"/>
            </a:lvl8pPr>
            <a:lvl9pPr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" name="Shape 36"/>
          <p:cNvSpPr txBox="1"/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7" name="Shape 37"/>
          <p:cNvSpPr txBox="1"/>
          <p:nvPr>
            <p:ph idx="1" type="subTitle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2.jpg"/><Relationship Id="rId4" Type="http://schemas.openxmlformats.org/officeDocument/2006/relationships/image" Target="../media/image00.jpg"/><Relationship Id="rId5" Type="http://schemas.openxmlformats.org/officeDocument/2006/relationships/image" Target="../media/image0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1.jpg"/><Relationship Id="rId4" Type="http://schemas.openxmlformats.org/officeDocument/2006/relationships/image" Target="../media/image0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ctrTitle"/>
          </p:nvPr>
        </p:nvSpPr>
        <p:spPr>
          <a:xfrm>
            <a:off x="311708" y="49652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  <a:latin typeface="Syncopate"/>
                <a:ea typeface="Syncopate"/>
                <a:cs typeface="Syncopate"/>
                <a:sym typeface="Syncopate"/>
              </a:rPr>
              <a:t>Constellation of Aquarius</a:t>
            </a:r>
          </a:p>
        </p:txBody>
      </p:sp>
      <p:sp>
        <p:nvSpPr>
          <p:cNvPr id="51" name="Shape 51"/>
          <p:cNvSpPr txBox="1"/>
          <p:nvPr/>
        </p:nvSpPr>
        <p:spPr>
          <a:xfrm>
            <a:off x="591575" y="3017925"/>
            <a:ext cx="7800599" cy="15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00"/>
                </a:solidFill>
              </a:rPr>
              <a:t>By: Terrell Tuggle, Zane Stauffer, Rebecca Mitchell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00FFFF"/>
                </a:solidFill>
              </a:rPr>
              <a:t>Mythology involving Aquarius </a:t>
            </a:r>
          </a:p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311828" y="1152421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00"/>
              </a:buClr>
            </a:pPr>
            <a:r>
              <a:rPr lang="en">
                <a:solidFill>
                  <a:srgbClr val="FFFF00"/>
                </a:solidFill>
              </a:rPr>
              <a:t>Ganymede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</a:pPr>
            <a:r>
              <a:rPr lang="en">
                <a:solidFill>
                  <a:srgbClr val="FFFF00"/>
                </a:solidFill>
              </a:rPr>
              <a:t> an extremely handsome prince, was spotted by Zeus one day while tending to the sheep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</a:pPr>
            <a:r>
              <a:rPr lang="en">
                <a:solidFill>
                  <a:srgbClr val="FFFF00"/>
                </a:solidFill>
              </a:rPr>
              <a:t>Zeus decided he would be a perfect cup-bearer 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</a:pPr>
            <a:r>
              <a:rPr lang="en">
                <a:solidFill>
                  <a:srgbClr val="FFFF00"/>
                </a:solidFill>
              </a:rPr>
              <a:t>He decided to pour out all of the ambrosia, wine, and water of the gods. 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</a:pPr>
            <a:r>
              <a:rPr lang="en">
                <a:solidFill>
                  <a:srgbClr val="FFFF00"/>
                </a:solidFill>
              </a:rPr>
              <a:t>Caused massive floods that ended up flooding the whole world</a:t>
            </a:r>
          </a:p>
          <a:p>
            <a:pPr indent="-228600" lvl="0" marL="457200">
              <a:spcBef>
                <a:spcPts val="0"/>
              </a:spcBef>
              <a:buClr>
                <a:srgbClr val="FFFF00"/>
              </a:buClr>
            </a:pPr>
            <a:r>
              <a:rPr lang="en">
                <a:solidFill>
                  <a:srgbClr val="FFFF00"/>
                </a:solidFill>
              </a:rPr>
              <a:t>Made Ganymede an immortal in the stars as the constellation Aquarius. 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149" y="1134849"/>
            <a:ext cx="4110449" cy="287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1850" y="1134850"/>
            <a:ext cx="4337900" cy="283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140625" y="167000"/>
            <a:ext cx="8520599" cy="572699"/>
          </a:xfrm>
          <a:prstGeom prst="rect">
            <a:avLst/>
          </a:prstGeom>
          <a:ln cap="flat" cmpd="sng" w="9525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b="1" lang="en">
                <a:solidFill>
                  <a:srgbClr val="00FFFF"/>
                </a:solidFill>
                <a:latin typeface="Syncopate"/>
                <a:ea typeface="Syncopate"/>
                <a:cs typeface="Syncopate"/>
                <a:sym typeface="Syncopate"/>
              </a:rPr>
              <a:t>Unique Objects in Aquarius</a:t>
            </a:r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00"/>
              </a:buClr>
              <a:buAutoNum type="arabicPeriod"/>
            </a:pPr>
            <a:r>
              <a:rPr lang="en">
                <a:solidFill>
                  <a:srgbClr val="FFFF00"/>
                </a:solidFill>
              </a:rPr>
              <a:t>Messier 27 (the slide background), a star cluster.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  <a:buAutoNum type="arabicPeriod"/>
            </a:pPr>
            <a:r>
              <a:rPr lang="en">
                <a:solidFill>
                  <a:srgbClr val="FFFF00"/>
                </a:solidFill>
              </a:rPr>
              <a:t>Messier 73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  <a:buAutoNum type="arabicPeriod"/>
            </a:pPr>
            <a:r>
              <a:rPr lang="en">
                <a:solidFill>
                  <a:srgbClr val="FFFF00"/>
                </a:solidFill>
              </a:rPr>
              <a:t>Messier 2</a:t>
            </a:r>
          </a:p>
          <a:p>
            <a:pPr indent="-228600" lvl="0" marL="457200" rtl="0">
              <a:spcBef>
                <a:spcPts val="0"/>
              </a:spcBef>
              <a:buClr>
                <a:srgbClr val="FFFF00"/>
              </a:buClr>
              <a:buAutoNum type="arabicPeriod"/>
            </a:pPr>
            <a:r>
              <a:rPr lang="en">
                <a:solidFill>
                  <a:srgbClr val="FFFF00"/>
                </a:solidFill>
              </a:rPr>
              <a:t>The Helix Nebula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00"/>
              </a:solidFill>
            </a:endParaRPr>
          </a:p>
        </p:txBody>
      </p:sp>
      <p:pic>
        <p:nvPicPr>
          <p:cNvPr id="70" name="Shape 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4750" y="2769577"/>
            <a:ext cx="2074496" cy="207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>
                <a:solidFill>
                  <a:srgbClr val="FFFF00"/>
                </a:solidFill>
              </a:rPr>
              <a:t>Star Names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0415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>
            <p:ph idx="1" type="body"/>
          </p:nvPr>
        </p:nvSpPr>
        <p:spPr>
          <a:xfrm>
            <a:off x="311700" y="1513975"/>
            <a:ext cx="8520599" cy="3054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Sadalmelik- known as “the lucky stars of the king”, 523 light years from Earth, a yellow supergiant</a:t>
            </a: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Sadalsuud- known as “luckiest of the lucky stars”, 537 light years from Earth, a yellow supergiant</a:t>
            </a:r>
          </a:p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00"/>
                </a:solidFill>
              </a:rPr>
              <a:t>Sadachbia- known as “lucky stars of the tents”, 163 light years away, is a blue white star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852225" y="401050"/>
            <a:ext cx="7188900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400">
                <a:solidFill>
                  <a:srgbClr val="FFFF00"/>
                </a:solidFill>
              </a:rPr>
              <a:t>Bright star names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